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363" r:id="rId3"/>
    <p:sldId id="365" r:id="rId4"/>
    <p:sldId id="331" r:id="rId5"/>
    <p:sldId id="361" r:id="rId6"/>
    <p:sldId id="362" r:id="rId7"/>
    <p:sldId id="336" r:id="rId8"/>
    <p:sldId id="337" r:id="rId9"/>
    <p:sldId id="364" r:id="rId10"/>
    <p:sldId id="338" r:id="rId11"/>
    <p:sldId id="339" r:id="rId12"/>
    <p:sldId id="328" r:id="rId13"/>
    <p:sldId id="350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нчаров Виктор Александрович" initials="Г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76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35FFFB1F-79CC-44C5-B7F5-3A9FDEC66893}" type="datetimeFigureOut">
              <a:rPr lang="ru-RU" smtClean="0"/>
              <a:pPr/>
              <a:t>29.11.22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F55F4DB3-C987-4BD4-875C-3B38C7385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F6EE2975-3A49-4B55-95F0-3874B6F44EA2}" type="datetimeFigureOut">
              <a:rPr lang="ru-RU" smtClean="0"/>
              <a:pPr/>
              <a:t>29.11.22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1" tIns="46361" rIns="92721" bIns="463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7" y="4759603"/>
            <a:ext cx="5511173" cy="4509861"/>
          </a:xfrm>
          <a:prstGeom prst="rect">
            <a:avLst/>
          </a:prstGeom>
        </p:spPr>
        <p:txBody>
          <a:bodyPr vert="horz" lIns="92721" tIns="46361" rIns="92721" bIns="463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E6E50868-E48F-4C97-9454-7C791E8A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75E7FD0-381D-42AF-8EFB-D446B6164194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FD58BEE-5225-4055-A571-B0E75454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06CEC98A-248C-4EB1-A1AA-93F65D817681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762A1F7-1E70-4808-A017-24BED303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B28C398-9C68-41C1-90D0-336548C94E3E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4864517-F813-4A71-BBBD-62D13771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EA8EF309-F6FF-4C3E-B2BA-CF9EF95C0ECA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D22FCE6-4353-4DC7-9760-CFA83F873D6B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3BCFA49E-A023-4C6E-A019-D942D58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BCA3454-7BB0-483E-B940-CBB598F9F5B4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EA63FD4-60FD-4EB9-B149-12270BE0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3A1C036-0BC4-4622-97EA-4426CC92FE4F}" type="datetime1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3D5A0A0-FAF6-4CF9-A201-635FE8E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7B9BC04-8884-458A-A80E-4B7EECDF1179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3D739D-A030-4268-B252-9BBD10CB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E2803F8-C1F8-4468-98E7-1180C8926053}" type="datetime1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F02BBA1-0DBC-43A2-AF86-DF94E328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1A1E60F-A1D2-40AD-93AC-429E00AF362B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734F696-F67D-4F9A-8B9F-9E9BDB57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D8DA278-9DB1-4383-9AC2-69DAD5B0DE31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3C45C49-E0D5-4F05-853E-FF96E935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23F3B1E-4604-43FA-9A94-7B6EB0CF218F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581038-2DDB-436D-882B-A3FD432C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27384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2022 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477838"/>
            <a:ext cx="9144000" cy="1403351"/>
            <a:chOff x="0" y="272"/>
            <a:chExt cx="5760" cy="884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pic>
          <p:nvPicPr>
            <p:cNvPr id="11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2"/>
              <a:ext cx="66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Северо-Западное управление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4941168"/>
            <a:ext cx="8419504" cy="108491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sz="16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b="1" dirty="0" smtClean="0"/>
              <a:t>Докладчик: </a:t>
            </a:r>
            <a:r>
              <a:rPr lang="ru-RU" dirty="0"/>
              <a:t>заместитель </a:t>
            </a:r>
            <a:r>
              <a:rPr lang="ru-RU" dirty="0" smtClean="0"/>
              <a:t>начальника отдела по государственному энергетическому надзору за электроустановками потребителей </a:t>
            </a:r>
            <a:r>
              <a:rPr lang="ru-RU" dirty="0"/>
              <a:t>Северо-Западного управления </a:t>
            </a:r>
            <a:r>
              <a:rPr lang="ru-RU" dirty="0" err="1"/>
              <a:t>Ростехнадзора</a:t>
            </a:r>
            <a:r>
              <a:rPr lang="ru-RU" dirty="0"/>
              <a:t> </a:t>
            </a:r>
            <a:r>
              <a:rPr lang="ru-RU" dirty="0" smtClean="0"/>
              <a:t>Лаппо М.В.</a:t>
            </a:r>
            <a:endParaRPr lang="ru-RU" altLang="zh-CN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708920"/>
            <a:ext cx="8342064" cy="143116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cs typeface="Arial" charset="0"/>
              </a:rPr>
              <a:t>	</a:t>
            </a:r>
            <a:r>
              <a:rPr lang="ru-RU" sz="2400" b="1" dirty="0"/>
              <a:t>Особенности планирования и осуществления контрольной (надзорной) деятельности в 2023 году. </a:t>
            </a:r>
            <a:endParaRPr lang="ru-RU" sz="2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2400" b="1" dirty="0" smtClean="0"/>
              <a:t>Анализ </a:t>
            </a:r>
            <a:r>
              <a:rPr lang="ru-RU" sz="2400" b="1" dirty="0"/>
              <a:t>и применение чек-листов.</a:t>
            </a:r>
            <a:endParaRPr lang="ru-RU" altLang="zh-CN" sz="2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508006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Проверочный лист содержит описательную часть, состоящую из: </a:t>
            </a:r>
          </a:p>
          <a:p>
            <a:pPr algn="just"/>
            <a:r>
              <a:rPr lang="ru-RU" dirty="0"/>
              <a:t>- наименования вида федерального государственного контроля (надзора); </a:t>
            </a:r>
          </a:p>
          <a:p>
            <a:pPr algn="just"/>
            <a:r>
              <a:rPr lang="ru-RU" dirty="0"/>
              <a:t>- наименования контрольного (надзорного) органа; </a:t>
            </a:r>
          </a:p>
          <a:p>
            <a:pPr algn="just"/>
            <a:r>
              <a:rPr lang="ru-RU" dirty="0"/>
              <a:t>- реквизитов нормативного правого акта об утверждении формы проверочного листа;</a:t>
            </a:r>
          </a:p>
          <a:p>
            <a:pPr algn="just"/>
            <a:r>
              <a:rPr lang="ru-RU" dirty="0"/>
              <a:t>- даты заполнения;</a:t>
            </a:r>
          </a:p>
          <a:p>
            <a:pPr algn="just"/>
            <a:r>
              <a:rPr lang="ru-RU" dirty="0"/>
              <a:t>- указания объекта, в отношении которого проводится контрольное (надзорное) мероприятие; </a:t>
            </a:r>
          </a:p>
          <a:p>
            <a:pPr algn="just"/>
            <a:r>
              <a:rPr lang="ru-RU" dirty="0"/>
              <a:t>- сведений о проверяемом юридическом лице (ИНН, ОГРН, юридический адрес);</a:t>
            </a:r>
          </a:p>
          <a:p>
            <a:pPr algn="just"/>
            <a:r>
              <a:rPr lang="ru-RU" dirty="0"/>
              <a:t>- указания места проведения контрольного (надзорного) мероприятия; </a:t>
            </a:r>
          </a:p>
          <a:p>
            <a:pPr algn="just"/>
            <a:r>
              <a:rPr lang="ru-RU" dirty="0"/>
              <a:t>- реквизитов решения контрольного (надзорного) органа о проведении контрольного (надзорного) мероприятия; </a:t>
            </a:r>
          </a:p>
          <a:p>
            <a:pPr algn="just"/>
            <a:r>
              <a:rPr lang="ru-RU" dirty="0"/>
              <a:t>- учетного номера контрольного (надзорного) мероприятия;</a:t>
            </a:r>
          </a:p>
          <a:p>
            <a:pPr algn="just"/>
            <a:r>
              <a:rPr lang="ru-RU" dirty="0"/>
              <a:t>- сведений о должностном лице, </a:t>
            </a:r>
            <a:r>
              <a:rPr lang="ru-RU" dirty="0" smtClean="0"/>
              <a:t>проводящем </a:t>
            </a:r>
            <a:r>
              <a:rPr lang="ru-RU" dirty="0"/>
              <a:t>контрольное (надзорное) мероприятие;</a:t>
            </a:r>
          </a:p>
          <a:p>
            <a:pPr algn="just"/>
            <a:r>
              <a:rPr lang="ru-RU" dirty="0"/>
              <a:t>- списка контрольных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21245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0537" y="1580014"/>
            <a:ext cx="777190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Проверочный лист состоит из вопросов по: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«Правилам </a:t>
            </a:r>
            <a:r>
              <a:rPr lang="ru-RU" dirty="0"/>
              <a:t>технической эксплуатации электроустановок потребителей», </a:t>
            </a:r>
            <a:r>
              <a:rPr lang="ru-RU" dirty="0" smtClean="0"/>
              <a:t>утвержденным </a:t>
            </a:r>
            <a:r>
              <a:rPr lang="ru-RU" dirty="0"/>
              <a:t>приказом Минэнерго России от 13 января 2003 г. № </a:t>
            </a:r>
            <a:r>
              <a:rPr lang="ru-RU" dirty="0" smtClean="0"/>
              <a:t>6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«Правилам по охране труда при эксплуатации электроустановок», утвержденным приказом Минтруда России от 15 декабря 2020 г. № </a:t>
            </a:r>
            <a:r>
              <a:rPr lang="ru-RU" dirty="0" smtClean="0"/>
              <a:t>903н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«Правилам работы с персоналом в организациях электроэнергетики Российской Федерации», утвержденным приказом Минэнерго России от 22 сентября 2020 года № </a:t>
            </a:r>
            <a:r>
              <a:rPr lang="ru-RU" dirty="0" smtClean="0"/>
              <a:t>796</a:t>
            </a:r>
            <a:r>
              <a:rPr lang="en-US" dirty="0" smtClean="0"/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«Правилам расследования причин аварий в электроэнергетике», утвержденным постановлением Правительства Российской Федерации </a:t>
            </a:r>
            <a:r>
              <a:rPr lang="ru-RU" dirty="0" smtClean="0"/>
              <a:t>              от </a:t>
            </a:r>
            <a:r>
              <a:rPr lang="ru-RU" dirty="0"/>
              <a:t>28 октября 2009 года № </a:t>
            </a:r>
            <a:r>
              <a:rPr lang="ru-RU" dirty="0" smtClean="0"/>
              <a:t>846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«Правилам переключений в электроустановках», утвержденным приказом Минэнерго России от 13 сентября 2018 года № </a:t>
            </a:r>
            <a:r>
              <a:rPr lang="ru-RU" dirty="0" smtClean="0"/>
              <a:t>757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Федеральному закону </a:t>
            </a:r>
            <a:r>
              <a:rPr lang="ru-RU" dirty="0"/>
              <a:t>от 23 ноября 2009 г. № 261-ФЗ </a:t>
            </a:r>
            <a:r>
              <a:rPr lang="ru-RU" dirty="0" smtClean="0"/>
              <a:t>                                            «</a:t>
            </a:r>
            <a:r>
              <a:rPr lang="ru-RU" dirty="0"/>
              <a:t>Об энергосбережении </a:t>
            </a:r>
            <a:r>
              <a:rPr lang="ru-RU" dirty="0" smtClean="0"/>
              <a:t>и </a:t>
            </a:r>
            <a:r>
              <a:rPr lang="ru-RU" dirty="0"/>
              <a:t>о повышении энергетической эффективности, и о внесении изменений в отдельные законодательные акты Российской Федерации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6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0537" y="1700808"/>
            <a:ext cx="784391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Утвержденные на сегодняшний день проверочные листы не учитывают вступление в силу в 2023 году новых «Правил технической эксплуатации электроустановок потребителей», утвержденных приказом Минэнерго России от 12 августа 2022 года № 811. Уже подготовлена редакция, учитывающая вступление в силу новых правил.</a:t>
            </a:r>
          </a:p>
          <a:p>
            <a:pPr algn="just">
              <a:spcBef>
                <a:spcPts val="600"/>
              </a:spcBef>
            </a:pPr>
            <a:r>
              <a:rPr lang="ru-RU" dirty="0"/>
              <a:t>Также в настоящее время ведется работа по утверждению новых «Правил технической эксплуатации электрических станций и сетей Российской Федерации» и «Правил технической эксплуатации тепловых энергоустановок». </a:t>
            </a:r>
          </a:p>
          <a:p>
            <a:pPr algn="just">
              <a:spcBef>
                <a:spcPts val="600"/>
              </a:spcBef>
            </a:pPr>
            <a:r>
              <a:rPr lang="ru-RU" dirty="0"/>
              <a:t>По мере вступления в силу новых нормативных документов будет пересматриваться и содержание проверочных листов. </a:t>
            </a:r>
          </a:p>
          <a:p>
            <a:pPr algn="just">
              <a:spcBef>
                <a:spcPts val="600"/>
              </a:spcBef>
            </a:pPr>
            <a:r>
              <a:rPr lang="ru-RU" dirty="0"/>
              <a:t>Формы проверочных листов размещены на официальной сайте Северо-Западного управления </a:t>
            </a:r>
            <a:r>
              <a:rPr lang="ru-RU" dirty="0" err="1"/>
              <a:t>Ростехнадзора</a:t>
            </a:r>
            <a:r>
              <a:rPr lang="ru-RU" dirty="0"/>
              <a:t> – 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szap</a:t>
            </a:r>
            <a:r>
              <a:rPr lang="ru-RU" dirty="0"/>
              <a:t>.</a:t>
            </a:r>
            <a:r>
              <a:rPr lang="en-US" dirty="0" err="1"/>
              <a:t>gosnadzor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, в случае внесения в них каких-либо изменений, сведения на сайте будут </a:t>
            </a:r>
            <a:r>
              <a:rPr lang="ru-RU" dirty="0" smtClean="0"/>
              <a:t>актуализированы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89795"/>
            <a:ext cx="5000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4725144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9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0537" y="1700808"/>
            <a:ext cx="48915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соответствии с постановлением Правительства Российской Федерации </a:t>
            </a:r>
            <a:r>
              <a:rPr lang="ru-RU" dirty="0" smtClean="0"/>
              <a:t>                        от </a:t>
            </a:r>
            <a:r>
              <a:rPr lang="ru-RU" dirty="0"/>
              <a:t>10 марта 2022 года № 336 </a:t>
            </a:r>
            <a:r>
              <a:rPr lang="ru-RU" dirty="0" smtClean="0"/>
              <a:t>                                       «</a:t>
            </a:r>
            <a:r>
              <a:rPr lang="ru-RU" dirty="0"/>
              <a:t>Об особенностях организации и осуществления государственного контроля (надзора), муниципального контроля» в планы проведения плановых контрольных (надзорных) мероприятий, плановых проверок на 2023 год при осуществлении государственного контроля (надзора) в сфере электроэнергетики включаются плановые контрольные (надзорные) мероприятия и плановые проверки в отношении объектов контроля, отнесенных к категориям чрезвычайно высокого и высокого риска. </a:t>
            </a:r>
          </a:p>
        </p:txBody>
      </p:sp>
      <p:pic>
        <p:nvPicPr>
          <p:cNvPr id="6" name="Picture 2" descr="https://491shkola.spb.ru/media/k2/items/cache/ac9ff722ccee9f796dea38c810f03e0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96212"/>
            <a:ext cx="2426099" cy="31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6841" y="1700807"/>
            <a:ext cx="51076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Постановлением </a:t>
            </a:r>
            <a:r>
              <a:rPr lang="ru-RU" dirty="0"/>
              <a:t>Правительства Российской Федерации от 1 октября 2022 года № </a:t>
            </a:r>
            <a:r>
              <a:rPr lang="ru-RU" dirty="0" smtClean="0"/>
              <a:t>1743 введен </a:t>
            </a:r>
            <a:r>
              <a:rPr lang="ru-RU" dirty="0"/>
              <a:t>запрет на проведение плановых контрольных (надзорных) мероприятий в отношении государственных и муниципальных учреждений дошкольного и начального общего образования, основного общего и среднего общего образования, объекты контроля которых отнесены к категориям чрезвычайно высокого и высокого риска. </a:t>
            </a:r>
          </a:p>
          <a:p>
            <a:pPr algn="just"/>
            <a:r>
              <a:rPr lang="ru-RU" dirty="0" smtClean="0"/>
              <a:t>Категория высокого риска присваивается потребителям, </a:t>
            </a:r>
            <a:r>
              <a:rPr lang="ru-RU" dirty="0"/>
              <a:t>ограничение режима потребления электрической энергии которых может привести к экономическим, экологическим, социальным последствиям. Перечень таких потребителей определяется субъектами Российской Федерации. </a:t>
            </a:r>
            <a:endParaRPr lang="ru-RU" dirty="0"/>
          </a:p>
        </p:txBody>
      </p:sp>
      <p:pic>
        <p:nvPicPr>
          <p:cNvPr id="6" name="Picture 2" descr="https://491shkola.spb.ru/media/k2/items/cache/ac9ff722ccee9f796dea38c810f03e0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426099" cy="31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7575" y="2420888"/>
            <a:ext cx="4878561" cy="20882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Федеральный закон </a:t>
            </a:r>
            <a:r>
              <a:rPr lang="ru-RU" sz="1800" dirty="0"/>
              <a:t>от 26 декабря 2008 года </a:t>
            </a:r>
            <a:r>
              <a:rPr lang="ru-RU" sz="1800" dirty="0" smtClean="0"/>
              <a:t>                 № </a:t>
            </a:r>
            <a:r>
              <a:rPr lang="ru-RU" sz="1800" dirty="0"/>
              <a:t>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</a:t>
            </a:r>
            <a:r>
              <a:rPr lang="ru-RU" sz="1800" dirty="0" smtClean="0"/>
              <a:t>ввел </a:t>
            </a:r>
            <a:r>
              <a:rPr lang="ru-RU" sz="1800" dirty="0"/>
              <a:t>понятие риск-ориентированного подхода и </a:t>
            </a:r>
            <a:r>
              <a:rPr lang="ru-RU" sz="1800" dirty="0" smtClean="0"/>
              <a:t>указал </a:t>
            </a:r>
            <a:r>
              <a:rPr lang="ru-RU" sz="1800" dirty="0"/>
              <a:t>цели его применения.</a:t>
            </a: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29053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Риск-ориентированный </a:t>
            </a:r>
            <a:r>
              <a:rPr lang="ru-RU" b="1" dirty="0"/>
              <a:t>подход при организации государственного контроля (надзора)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93932"/>
            <a:ext cx="2448272" cy="333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9136" y="1628800"/>
            <a:ext cx="781531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Риск-ориентированный подход </a:t>
            </a:r>
            <a:r>
              <a:rPr lang="ru-RU" dirty="0" smtClean="0"/>
              <a:t>- </a:t>
            </a:r>
            <a:r>
              <a:rPr lang="ru-RU" dirty="0"/>
              <a:t>метод организации и осуществления государственного контроля (надзора), при котором выбор интенсивности (формы, продолжительности, периодичности) проведения мероприятий по </a:t>
            </a:r>
            <a:r>
              <a:rPr lang="ru-RU" dirty="0" smtClean="0"/>
              <a:t>контролю, а также мероприятий </a:t>
            </a:r>
            <a:r>
              <a:rPr lang="ru-RU" dirty="0"/>
              <a:t>по профилактике нарушения обязательных </a:t>
            </a:r>
            <a:r>
              <a:rPr lang="ru-RU" dirty="0" smtClean="0"/>
              <a:t>требований, </a:t>
            </a:r>
            <a:r>
              <a:rPr lang="ru-RU" dirty="0"/>
              <a:t>определяется отнесением деятельности юридического лица, индивидуального предпринимателя и используемых ими при осуществлении такой деятельности производственных объектов к определенной категории риска либо определенному классу (категории) </a:t>
            </a:r>
            <a:r>
              <a:rPr lang="ru-RU" dirty="0" smtClean="0"/>
              <a:t>опасности. 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Цель риск-ориентированного подхода: оптимальное </a:t>
            </a:r>
            <a:r>
              <a:rPr lang="ru-RU" dirty="0"/>
              <a:t>использование трудовых, материальных и финансовых ресурсов, задействованных при осуществлении государственного контроля (надзора), снижение издержек юридических лиц, индивидуальных предпринимателей и повышение результативности своей деятельности органами государственного контроля (надзора) при организации отдельных видов государственного контроля (надзора).</a:t>
            </a:r>
          </a:p>
        </p:txBody>
      </p:sp>
    </p:spTree>
    <p:extLst>
      <p:ext uri="{BB962C8B-B14F-4D97-AF65-F5344CB8AC3E}">
        <p14:creationId xmlns:p14="http://schemas.microsoft.com/office/powerpoint/2010/main" val="16294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1402898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Постановлением Правительства Российской Федерации от 17 августа 2016 года № 806 </a:t>
            </a:r>
            <a:r>
              <a:rPr lang="ru-RU" dirty="0" smtClean="0"/>
              <a:t>                    «</a:t>
            </a:r>
            <a:r>
              <a:rPr lang="ru-RU" dirty="0"/>
              <a:t>О применении риск-ориентированного подхода при организации отдельных видов государственного контроля (надзора)» были утверждены «Правила отнесения деятельности юридических лиц и индивидуальных предпринимателей и (или) используемых ими производственных объектов к определенной категории риска или определенному классу (категории) опасности». </a:t>
            </a:r>
            <a:endParaRPr lang="ru-RU" dirty="0" smtClean="0"/>
          </a:p>
          <a:p>
            <a:pPr algn="just"/>
            <a:r>
              <a:rPr lang="ru-RU" dirty="0"/>
              <a:t>Выделяют шесть категорий риска: чрезвычайно высокий риск, высокий, значительный, средний, умеренный и низкий.</a:t>
            </a:r>
          </a:p>
        </p:txBody>
      </p:sp>
      <p:pic>
        <p:nvPicPr>
          <p:cNvPr id="6" name="Picture 2" descr="https://491shkola.spb.ru/media/k2/items/cache/ac9ff722ccee9f796dea38c810f03e0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426099" cy="31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0537" y="5253007"/>
            <a:ext cx="784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зависимости от присвоенной категории риска меняется периодичность проведения плановых проверок. При присвоении самой высокой категории риска – проверки проводятся ежегодно, при присвоении самой низкой – </a:t>
            </a:r>
            <a:r>
              <a:rPr lang="ru-RU" dirty="0" smtClean="0"/>
              <a:t>              не </a:t>
            </a:r>
            <a:r>
              <a:rPr lang="ru-RU" dirty="0"/>
              <a:t>проводятся </a:t>
            </a:r>
            <a:r>
              <a:rPr lang="ru-RU" dirty="0" smtClean="0"/>
              <a:t>вообще.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7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55679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Постановлением Правительства Российской Федерации от 30 июня 2021 года № 1085 «О федеральном государственном энергетическом надзоре» утверждено «Положение о федеральном государственном энергетическом надзоре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70892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соответствии с указанным положением к </a:t>
            </a:r>
            <a:r>
              <a:rPr lang="ru-RU" dirty="0"/>
              <a:t>категории высокого риска относятся: 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    электрические </a:t>
            </a:r>
            <a:r>
              <a:rPr lang="ru-RU" dirty="0"/>
              <a:t>станции установленной мощности от 500 МВт и выше;</a:t>
            </a:r>
          </a:p>
          <a:p>
            <a:pPr algn="just"/>
            <a:r>
              <a:rPr lang="ru-RU" dirty="0"/>
              <a:t>- объекты электросетевого хозяйства пропускной способностью электрической сети от 500 МВт включительно и выше;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   электроустановки </a:t>
            </a:r>
            <a:r>
              <a:rPr lang="ru-RU" dirty="0"/>
              <a:t>потребителей максимальной мощностью от 500 МВт включительно и выше;</a:t>
            </a:r>
          </a:p>
          <a:p>
            <a:pPr algn="just"/>
            <a:r>
              <a:rPr lang="ru-RU" dirty="0"/>
              <a:t>- объекты теплоснабжения установленной мощностью 200 МВт включительно и выше;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  тепловые </a:t>
            </a:r>
            <a:r>
              <a:rPr lang="ru-RU" dirty="0"/>
              <a:t>сети диаметра 600 мм включительно и выше. </a:t>
            </a:r>
          </a:p>
          <a:p>
            <a:pPr algn="just"/>
            <a:r>
              <a:rPr lang="ru-RU" dirty="0" smtClean="0"/>
              <a:t>- потребители </a:t>
            </a:r>
            <a:r>
              <a:rPr lang="ru-RU" dirty="0"/>
              <a:t>электрической энергии, эксплуатирующие объекты, на которых возможно одновременное пребывание более 5 тысяч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580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70080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соответствии с Федеральным </a:t>
            </a:r>
            <a:r>
              <a:rPr lang="ru-RU" dirty="0"/>
              <a:t>законом от 31 июля 2020 года № 248-ФЗ </a:t>
            </a:r>
            <a:r>
              <a:rPr lang="ru-RU" dirty="0" smtClean="0"/>
              <a:t>                  «</a:t>
            </a:r>
            <a:r>
              <a:rPr lang="ru-RU" dirty="0"/>
              <a:t>О государственном контроле (надзоре) и муниципальном контроле в Российской Федерации» в целях снижения рисков причинения вреда (ущерба) на объектах контроля и оптимизации проведения контрольных (надзорных) мероприятий контрольные (надзорные) органы формируют и утверждают проверочные листы (списки контрольных вопросов, ответы на которые свидетельствуют о соблюдении или несоблюдении контролируемым лицом обязательных требований).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03990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Генеральная прокуратура Российской Федерации при согласовании плана проверок обращает </a:t>
            </a:r>
            <a:r>
              <a:rPr lang="ru-RU" dirty="0" smtClean="0"/>
              <a:t>особое внимание на обязательность указания                           в системе ФГИС </a:t>
            </a:r>
            <a:r>
              <a:rPr lang="ru-RU" dirty="0"/>
              <a:t>«Единый реестр контрольных (надзорных) мероприятий» проверочных листов в качестве обязательных требований, подлежащих проверке при проведении контрольных (надзорных) мероприятий. </a:t>
            </a:r>
          </a:p>
        </p:txBody>
      </p:sp>
    </p:spTree>
    <p:extLst>
      <p:ext uri="{BB962C8B-B14F-4D97-AF65-F5344CB8AC3E}">
        <p14:creationId xmlns:p14="http://schemas.microsoft.com/office/powerpoint/2010/main" val="2134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85516" y="423007"/>
            <a:ext cx="7234956" cy="61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планирования и осуществления контрольной (надзорной) </a:t>
            </a:r>
            <a:endParaRPr lang="ru-RU" sz="1400" b="1" dirty="0" smtClean="0"/>
          </a:p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 smtClean="0"/>
              <a:t>деятельности </a:t>
            </a:r>
            <a:r>
              <a:rPr lang="ru-RU" sz="1400" b="1" dirty="0"/>
              <a:t>в 2023 году. </a:t>
            </a:r>
            <a:r>
              <a:rPr lang="ru-RU" sz="1400" b="1" dirty="0" smtClean="0"/>
              <a:t>Анализ </a:t>
            </a:r>
            <a:r>
              <a:rPr lang="ru-RU" sz="1400" b="1" dirty="0"/>
              <a:t>и применение чек-листов.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7" y="1556792"/>
            <a:ext cx="3019375" cy="23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7707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Приложение № </a:t>
            </a:r>
            <a:r>
              <a:rPr lang="ru-RU" dirty="0" smtClean="0"/>
              <a:t>4: </a:t>
            </a:r>
            <a:r>
              <a:rPr lang="ru-RU" dirty="0"/>
              <a:t>форма проверочного листа в отношении потребителей электрической энергии, за исключением потребителей электрической энергии, деятельность которых связана с эксплуатацией </a:t>
            </a:r>
            <a:r>
              <a:rPr lang="ru-RU" dirty="0" err="1"/>
              <a:t>энергопринимаюших</a:t>
            </a:r>
            <a:r>
              <a:rPr lang="ru-RU" dirty="0"/>
              <a:t> устройств, использующихся для </a:t>
            </a:r>
            <a:r>
              <a:rPr lang="ru-RU" dirty="0" smtClean="0"/>
              <a:t>бытовых </a:t>
            </a:r>
            <a:r>
              <a:rPr lang="ru-RU" dirty="0"/>
              <a:t>нужд, а также других </a:t>
            </a:r>
            <a:r>
              <a:rPr lang="ru-RU" dirty="0" err="1"/>
              <a:t>энергопринимающих</a:t>
            </a:r>
            <a:r>
              <a:rPr lang="ru-RU" dirty="0"/>
              <a:t> устройств, использующихся для бытовых нужд, а </a:t>
            </a:r>
            <a:r>
              <a:rPr lang="ru-RU" dirty="0" smtClean="0"/>
              <a:t>также </a:t>
            </a:r>
            <a:r>
              <a:rPr lang="ru-RU" dirty="0"/>
              <a:t>других </a:t>
            </a:r>
            <a:r>
              <a:rPr lang="ru-RU" dirty="0" err="1"/>
              <a:t>энергопринимаюших</a:t>
            </a:r>
            <a:r>
              <a:rPr lang="ru-RU" dirty="0"/>
              <a:t> устройств, суммарная максимальная мощность которых не превышает </a:t>
            </a:r>
            <a:r>
              <a:rPr lang="ru-RU" dirty="0" smtClean="0"/>
              <a:t>150 </a:t>
            </a:r>
            <a:r>
              <a:rPr lang="ru-RU" dirty="0"/>
              <a:t>киловатт с номинальным напряжением до </a:t>
            </a:r>
            <a:r>
              <a:rPr lang="ru-RU" dirty="0" smtClean="0"/>
              <a:t>               1000 </a:t>
            </a:r>
            <a:r>
              <a:rPr lang="ru-RU" dirty="0"/>
              <a:t>вольт и которые присоединены к одному источнику </a:t>
            </a:r>
            <a:r>
              <a:rPr lang="ru-RU" dirty="0" smtClean="0"/>
              <a:t>электроснабжения.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484784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25 февраля 2022 года приказом </a:t>
            </a:r>
            <a:r>
              <a:rPr lang="ru-RU" dirty="0" err="1"/>
              <a:t>Ростехнадзора</a:t>
            </a:r>
            <a:r>
              <a:rPr lang="ru-RU" dirty="0"/>
              <a:t> № Пр-61 утверждены формы пяти проверочных листов, применяемых при осуществлении федерального государственного энергетического надзора в сфере электроэнергетики и федерального государственного энергетического надзора в сфере теплоснабжения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4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1372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Лаппо Максим Васильевич</cp:lastModifiedBy>
  <cp:revision>459</cp:revision>
  <cp:lastPrinted>2022-11-29T11:41:54Z</cp:lastPrinted>
  <dcterms:created xsi:type="dcterms:W3CDTF">2014-12-09T06:57:46Z</dcterms:created>
  <dcterms:modified xsi:type="dcterms:W3CDTF">2022-11-29T11:42:22Z</dcterms:modified>
</cp:coreProperties>
</file>